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73" r:id="rId6"/>
    <p:sldId id="261" r:id="rId7"/>
    <p:sldId id="262" r:id="rId8"/>
    <p:sldId id="263" r:id="rId9"/>
    <p:sldId id="265" r:id="rId10"/>
    <p:sldId id="274" r:id="rId11"/>
    <p:sldId id="275" r:id="rId12"/>
    <p:sldId id="266" r:id="rId13"/>
    <p:sldId id="268" r:id="rId14"/>
    <p:sldId id="269" r:id="rId15"/>
    <p:sldId id="264" r:id="rId16"/>
    <p:sldId id="270" r:id="rId17"/>
    <p:sldId id="271" r:id="rId18"/>
  </p:sldIdLst>
  <p:sldSz cx="9144000" cy="5143500" type="screen16x9"/>
  <p:notesSz cx="6858000" cy="9144000"/>
  <p:embeddedFontLst>
    <p:embeddedFont>
      <p:font typeface="Albert Sans SemiBold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Urbanist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CE3121-0E1A-4375-85E5-8C3993D1E41B}">
  <a:tblStyle styleId="{9FCE3121-0E1A-4375-85E5-8C3993D1E4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9c3c169d2_1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9c3c169d2_1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9c3c169d2_1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9c3c169d2_1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9c3c169d2_1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9c3c169d2_1_1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9c3c169d2_1_1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59c3c169d2_1_1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9c3c169d2_1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9c3c169d2_1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9b3919ad7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9b3919ad7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9b3919ad7_0_3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9b3919ad7_0_3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9b3919ad7_0_3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9b3919ad7_0_3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9c3c169d2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9c3c169d2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9b3919ad7_0_3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9b3919ad7_0_3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9b3919ad7_0_3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9b3919ad7_0_3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9b3919ad7_0_3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9b3919ad7_0_3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9c3c169d2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9c3c169d2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5450" y="339625"/>
            <a:ext cx="8237700" cy="4411500"/>
          </a:xfrm>
          <a:prstGeom prst="rect">
            <a:avLst/>
          </a:prstGeom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2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2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2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2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2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33">
                <a:latin typeface="Times New Roman"/>
                <a:ea typeface="Times New Roman"/>
                <a:cs typeface="Times New Roman"/>
                <a:sym typeface="Times New Roman"/>
              </a:rPr>
              <a:t>Deep Learning Models on Resource-Constrained Hardware: NAS for Tiny Visual Wake Words </a:t>
            </a:r>
            <a:endParaRPr sz="30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18 July 2023                                                                                    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Avenir"/>
                <a:ea typeface="Avenir"/>
                <a:cs typeface="Avenir"/>
                <a:sym typeface="Avenir"/>
              </a:rPr>
              <a:t>                                                                                                                                             </a:t>
            </a:r>
            <a:r>
              <a:rPr lang="en-GB" sz="1733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sz="1844">
                <a:latin typeface="Avenir"/>
                <a:ea typeface="Avenir"/>
                <a:cs typeface="Avenir"/>
                <a:sym typeface="Avenir"/>
              </a:rPr>
              <a:t>MLDL 2022/2023</a:t>
            </a:r>
            <a:endParaRPr sz="2544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307798 Suyash Singh </a:t>
            </a:r>
            <a:endParaRPr sz="1700"/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475" y="482875"/>
            <a:ext cx="2164824" cy="12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7053-9DDD-AFFD-6AB3-2FD278482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17" y="232476"/>
            <a:ext cx="8034183" cy="619931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1DE1C-1DAE-15BC-E388-AD4742EAB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217" y="774915"/>
            <a:ext cx="8252847" cy="4215539"/>
          </a:xfrm>
        </p:spPr>
        <p:txBody>
          <a:bodyPr/>
          <a:lstStyle/>
          <a:p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 are assessed based on specific criteria, such as Synflow score, NASWOT score, and parameters.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metrics help evaluate the architectures' performance, computational efficiency, and parameter influence.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architectures are ranked according to their metric values, enabling comparison and selection.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evaluation criteria and metrics chosen depend on the project's objectives and evaluation requirements</a:t>
            </a:r>
          </a:p>
          <a:p>
            <a:pPr marL="146050" indent="0">
              <a:buNone/>
            </a:pPr>
            <a:endParaRPr lang="en-IN" dirty="0"/>
          </a:p>
        </p:txBody>
      </p:sp>
      <p:pic>
        <p:nvPicPr>
          <p:cNvPr id="4" name="Google Shape;185;p21">
            <a:extLst>
              <a:ext uri="{FF2B5EF4-FFF2-40B4-BE49-F238E27FC236}">
                <a16:creationId xmlns:a16="http://schemas.microsoft.com/office/drawing/2014/main" id="{E23B7B4C-1EE0-FD8C-A0B6-5D4F3ABFB8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4956" y="3122909"/>
            <a:ext cx="3676806" cy="1650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0389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0CC47-F733-0B53-A36E-398997061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78" y="216976"/>
            <a:ext cx="8134922" cy="666427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Evolutionary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D52BC-6DB6-83F7-DACE-76E9D375A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478" y="697424"/>
            <a:ext cx="8407830" cy="4370522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evolutionary algorithm guides the search for better models by emulating natural evolution.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incorporates aging evolution, removing the oldest models, crossover to mix parent characteristics, and mutation operations.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generates new architectures by adding, changing, or removing blocks.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are obtained through the evolutionary search process, with an initial population size of 25 models and 1000 generations.</a:t>
            </a:r>
          </a:p>
          <a:p>
            <a:pPr marL="14605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192;p22">
            <a:extLst>
              <a:ext uri="{FF2B5EF4-FFF2-40B4-BE49-F238E27FC236}">
                <a16:creationId xmlns:a16="http://schemas.microsoft.com/office/drawing/2014/main" id="{D9C71D44-966F-8A60-B8FB-850EFCF62DD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0312" y="2696704"/>
            <a:ext cx="3414950" cy="2067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671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title"/>
          </p:nvPr>
        </p:nvSpPr>
        <p:spPr>
          <a:xfrm>
            <a:off x="202675" y="0"/>
            <a:ext cx="81336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>
                <a:latin typeface="Times New Roman"/>
                <a:ea typeface="Times New Roman"/>
                <a:cs typeface="Times New Roman"/>
                <a:sym typeface="Times New Roman"/>
              </a:rPr>
              <a:t>Architectures</a:t>
            </a:r>
            <a:endParaRPr sz="25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23"/>
          <p:cNvSpPr txBox="1">
            <a:spLocks noGrp="1"/>
          </p:cNvSpPr>
          <p:nvPr>
            <p:ph type="body" idx="1"/>
          </p:nvPr>
        </p:nvSpPr>
        <p:spPr>
          <a:xfrm>
            <a:off x="202800" y="586100"/>
            <a:ext cx="8133600" cy="4453200"/>
          </a:xfrm>
          <a:prstGeom prst="rect">
            <a:avLst/>
          </a:prstGeom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95300" indent="-228600">
              <a:spcBef>
                <a:spcPts val="120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○</a:t>
            </a:r>
            <a:r>
              <a:rPr lang="en-US" sz="14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 used a block based search space for both the Random search algorithm and  EA search algorithm.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953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○      Output channels:  Number of feature maps produced by each block, impacting model capacity.</a:t>
            </a:r>
          </a:p>
          <a:p>
            <a:pPr marL="4953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○      Kernel size:   Size of convolutional filter, affecting level of detail captured.</a:t>
            </a:r>
          </a:p>
          <a:p>
            <a:pPr marL="4953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○      Stride:   Step size of convolution operation, influencing spatial resolution.</a:t>
            </a:r>
          </a:p>
          <a:p>
            <a:pPr marL="4953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○      Expansion factor: Controls channel increase/decrease, impacting model complexity.</a:t>
            </a: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US" dirty="0"/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56" y="2768925"/>
            <a:ext cx="3666375" cy="17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 txBox="1"/>
          <p:nvPr/>
        </p:nvSpPr>
        <p:spPr>
          <a:xfrm>
            <a:off x="1148272" y="4557399"/>
            <a:ext cx="6468854" cy="3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5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Architectures obtained using Random Search  and EA search algorithm</a:t>
            </a:r>
            <a:endParaRPr sz="105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Google Shape;222;p24">
            <a:extLst>
              <a:ext uri="{FF2B5EF4-FFF2-40B4-BE49-F238E27FC236}">
                <a16:creationId xmlns:a16="http://schemas.microsoft.com/office/drawing/2014/main" id="{356CC551-D07A-EEA2-85E8-C94A27F92E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353" y="2768925"/>
            <a:ext cx="3666375" cy="191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268400" y="93125"/>
            <a:ext cx="8067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29" name="Google Shape;229;p25"/>
          <p:cNvGraphicFramePr/>
          <p:nvPr>
            <p:extLst>
              <p:ext uri="{D42A27DB-BD31-4B8C-83A1-F6EECF244321}">
                <p14:modId xmlns:p14="http://schemas.microsoft.com/office/powerpoint/2010/main" val="2246427979"/>
              </p:ext>
            </p:extLst>
          </p:nvPr>
        </p:nvGraphicFramePr>
        <p:xfrm>
          <a:off x="275025" y="579824"/>
          <a:ext cx="8234579" cy="2103000"/>
        </p:xfrm>
        <a:graphic>
          <a:graphicData uri="http://schemas.openxmlformats.org/drawingml/2006/table">
            <a:tbl>
              <a:tblPr>
                <a:noFill/>
                <a:tableStyleId>{9FCE3121-0E1A-4375-85E5-8C3993D1E41B}</a:tableStyleId>
              </a:tblPr>
              <a:tblGrid>
                <a:gridCol w="2171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5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5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5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5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96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Parameters</a:t>
                      </a:r>
                      <a:endParaRPr sz="1600" b="1" dirty="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FLOPS</a:t>
                      </a:r>
                      <a:endParaRPr sz="1600" b="1" dirty="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NASWOT</a:t>
                      </a:r>
                      <a:endParaRPr sz="1600" b="1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Synflow</a:t>
                      </a:r>
                      <a:endParaRPr sz="1600" b="1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5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Random search</a:t>
                      </a:r>
                      <a:endParaRPr sz="1800" b="1" dirty="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1.49 </a:t>
                      </a:r>
                      <a:r>
                        <a:rPr lang="en-GB" sz="1600" b="1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·</a:t>
                      </a:r>
                      <a:r>
                        <a:rPr lang="en-GB" sz="16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 10</a:t>
                      </a:r>
                      <a:r>
                        <a:rPr lang="en-GB" sz="19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⁵</a:t>
                      </a:r>
                      <a:endParaRPr sz="1900" dirty="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1.90 </a:t>
                      </a:r>
                      <a:r>
                        <a:rPr lang="en-GB" sz="1600" b="1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· </a:t>
                      </a:r>
                      <a:r>
                        <a:rPr lang="en-GB" sz="16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10</a:t>
                      </a:r>
                      <a:r>
                        <a:rPr lang="en-GB" sz="19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⁸</a:t>
                      </a:r>
                      <a:endParaRPr sz="1900" dirty="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473.6</a:t>
                      </a:r>
                      <a:endParaRPr sz="1600" dirty="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2.50 </a:t>
                      </a:r>
                      <a:r>
                        <a:rPr lang="en-GB" sz="1600" b="1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·</a:t>
                      </a:r>
                      <a:r>
                        <a:rPr lang="en-GB" sz="16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 10</a:t>
                      </a:r>
                      <a:r>
                        <a:rPr lang="en-GB" sz="19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⁵</a:t>
                      </a:r>
                      <a:endParaRPr sz="1600" dirty="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1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Evolutionary algorithm</a:t>
                      </a:r>
                      <a:endParaRPr sz="1800" b="1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1.94</a:t>
                      </a:r>
                      <a:r>
                        <a:rPr lang="en-GB" sz="1600" b="1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 ·</a:t>
                      </a:r>
                      <a:r>
                        <a:rPr lang="en-GB" sz="16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 10</a:t>
                      </a:r>
                      <a:r>
                        <a:rPr lang="en-GB" sz="19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⁵</a:t>
                      </a:r>
                      <a:endParaRPr sz="1600" dirty="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1.90 </a:t>
                      </a:r>
                      <a:r>
                        <a:rPr lang="en-GB" sz="1600" b="1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· </a:t>
                      </a:r>
                      <a:r>
                        <a:rPr lang="en-GB" sz="16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10</a:t>
                      </a:r>
                      <a:r>
                        <a:rPr lang="en-GB" sz="19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⁸</a:t>
                      </a:r>
                      <a:endParaRPr sz="1600" b="1" dirty="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478.0</a:t>
                      </a:r>
                      <a:endParaRPr sz="1600" dirty="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7.05 </a:t>
                      </a:r>
                      <a:r>
                        <a:rPr lang="en-GB" sz="1600" b="1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·</a:t>
                      </a:r>
                      <a:r>
                        <a:rPr lang="en-GB" sz="16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 10</a:t>
                      </a:r>
                      <a:r>
                        <a:rPr lang="en-GB" sz="19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⁵</a:t>
                      </a:r>
                      <a:endParaRPr sz="1600" dirty="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5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MobileNetV3</a:t>
                      </a:r>
                      <a:endParaRPr sz="1800" b="1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2.18 </a:t>
                      </a:r>
                      <a:r>
                        <a:rPr lang="en-GB" sz="1600" b="1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· </a:t>
                      </a:r>
                      <a:r>
                        <a:rPr lang="en-GB" sz="160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10</a:t>
                      </a:r>
                      <a:r>
                        <a:rPr lang="en-GB" sz="190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⁵</a:t>
                      </a:r>
                      <a:endParaRPr sz="160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1.74 </a:t>
                      </a:r>
                      <a:r>
                        <a:rPr lang="en-GB" sz="1600" b="1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·</a:t>
                      </a:r>
                      <a:r>
                        <a:rPr lang="en-GB" sz="16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 10</a:t>
                      </a:r>
                      <a:r>
                        <a:rPr lang="en-GB" sz="19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⁸</a:t>
                      </a:r>
                      <a:endParaRPr sz="1600" dirty="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455.0</a:t>
                      </a:r>
                      <a:endParaRPr sz="1600" dirty="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2.94 </a:t>
                      </a:r>
                      <a:r>
                        <a:rPr lang="en-GB" sz="1600" b="1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·</a:t>
                      </a:r>
                      <a:r>
                        <a:rPr lang="en-GB" sz="16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 10</a:t>
                      </a:r>
                      <a:r>
                        <a:rPr lang="en-GB" sz="1900" dirty="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⁵</a:t>
                      </a:r>
                      <a:endParaRPr sz="1600" dirty="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0" name="Google Shape;230;p25"/>
          <p:cNvSpPr txBox="1"/>
          <p:nvPr/>
        </p:nvSpPr>
        <p:spPr>
          <a:xfrm>
            <a:off x="202248" y="2755143"/>
            <a:ext cx="8594075" cy="2295231"/>
          </a:xfrm>
          <a:prstGeom prst="rect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GB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Satisfying the Constraints -:</a:t>
            </a:r>
          </a:p>
          <a:p>
            <a:pPr lvl="0">
              <a:lnSpc>
                <a:spcPct val="107000"/>
              </a:lnSpc>
            </a:pPr>
            <a:endParaRPr lang="en-GB" kern="100" dirty="0">
              <a:solidFill>
                <a:srgbClr val="FFFFFF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GB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Hardware constraints: 200M FLOPS and 2.5M parameters</a:t>
            </a:r>
          </a:p>
          <a:p>
            <a:pPr lvl="0">
              <a:lnSpc>
                <a:spcPct val="107000"/>
              </a:lnSpc>
            </a:pP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2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During training, the models undergo 40 Epochs and  passes over the training dataset to learn patterns and improve their performance.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2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SGD optimizer with a momentum of 0.9 is used to update the model's parameters, adjusting their values gradually for optimization.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learning rate of 0.01 determines the size of the steps taken to update the parameters, while weight decay (1e-5) adds a penalty term to prevent overfitting by reducing parameter magnitudes.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169800" y="224575"/>
            <a:ext cx="81666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Results - Accuracy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99" y="1130570"/>
            <a:ext cx="5607575" cy="3630880"/>
          </a:xfrm>
          <a:prstGeom prst="rect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7" name="Google Shape;237;p26"/>
          <p:cNvSpPr txBox="1">
            <a:spLocks noGrp="1"/>
          </p:cNvSpPr>
          <p:nvPr>
            <p:ph type="body" idx="1"/>
          </p:nvPr>
        </p:nvSpPr>
        <p:spPr>
          <a:xfrm>
            <a:off x="6389450" y="1139550"/>
            <a:ext cx="2034600" cy="3333000"/>
          </a:xfrm>
          <a:prstGeom prst="rect">
            <a:avLst/>
          </a:prstGeom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latin typeface="Times New Roman"/>
                <a:ea typeface="Times New Roman"/>
                <a:cs typeface="Times New Roman"/>
                <a:sym typeface="Times New Roman"/>
              </a:rPr>
              <a:t>Test accuracy</a:t>
            </a:r>
            <a:endParaRPr sz="17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Random search</a:t>
            </a:r>
            <a:b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	83.81%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Evolutionary</a:t>
            </a:r>
            <a:b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	80.68%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MobileNetV3</a:t>
            </a:r>
            <a:b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	87.07%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endParaRPr sz="1600" b="1"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911125" y="701125"/>
            <a:ext cx="48663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latin typeface="Times New Roman"/>
                <a:ea typeface="Times New Roman"/>
                <a:cs typeface="Times New Roman"/>
                <a:sym typeface="Times New Roman"/>
              </a:rPr>
              <a:t>Training accuracy</a:t>
            </a:r>
            <a:endParaRPr sz="17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186250" y="142425"/>
            <a:ext cx="81501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Times New Roman"/>
                <a:ea typeface="Times New Roman"/>
                <a:cs typeface="Times New Roman"/>
                <a:sym typeface="Times New Roman"/>
              </a:rPr>
              <a:t>Fitness Function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1"/>
          <p:cNvSpPr txBox="1">
            <a:spLocks noGrp="1"/>
          </p:cNvSpPr>
          <p:nvPr>
            <p:ph type="body" idx="1"/>
          </p:nvPr>
        </p:nvSpPr>
        <p:spPr>
          <a:xfrm>
            <a:off x="252050" y="651825"/>
            <a:ext cx="8282100" cy="4354800"/>
          </a:xfrm>
          <a:prstGeom prst="rect">
            <a:avLst/>
          </a:prstGeom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8895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US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fitness function f for a certain model i is implemented as follows-: where J is the set of the investigated networks, LS is an acronym for LogSynflow, LR stands for Linear Regions, skip for Skipped layers</a:t>
            </a:r>
          </a:p>
          <a:p>
            <a:pPr marL="48895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US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fitness function is used to evaluate models based on metrics such as LogSynflow, NASWOT, FLOPS, and #Parameters. It aims to maximize efficiency while minimizing computational costs. Penalization and weighting are applied to prioritize efficiency and performance trade-offs.</a:t>
            </a: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DED0F-0633-EA17-88FE-2567801E2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508" y="3876825"/>
            <a:ext cx="3504267" cy="7804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301275" y="208150"/>
            <a:ext cx="8035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27"/>
          <p:cNvSpPr txBox="1">
            <a:spLocks noGrp="1"/>
          </p:cNvSpPr>
          <p:nvPr>
            <p:ph type="body" idx="1"/>
          </p:nvPr>
        </p:nvSpPr>
        <p:spPr>
          <a:xfrm>
            <a:off x="301200" y="717575"/>
            <a:ext cx="8512200" cy="4108200"/>
          </a:xfrm>
          <a:prstGeom prst="rect">
            <a:avLst/>
          </a:prstGeom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-GB" sz="2400" dirty="0">
                <a:latin typeface="Times New Roman"/>
                <a:ea typeface="Times New Roman"/>
                <a:cs typeface="Times New Roman"/>
                <a:sym typeface="Times New Roman"/>
              </a:rPr>
              <a:t>We implemented different DNNs using NAS for the Visual Wake Words dataset respecting constraints of a TinyML scenario.</a:t>
            </a:r>
          </a:p>
          <a:p>
            <a:pPr marL="69850" lvl="0" indent="0" algn="l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n-GB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850" lvl="0" indent="0" algn="l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7350" algn="l" rtl="0">
              <a:spcBef>
                <a:spcPts val="100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-GB" sz="2400" dirty="0">
                <a:latin typeface="Times New Roman"/>
                <a:ea typeface="Times New Roman"/>
                <a:cs typeface="Times New Roman"/>
                <a:sym typeface="Times New Roman"/>
              </a:rPr>
              <a:t>With training free metrics, we were able to select the best architectures in the proposed search spaces.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body" idx="1"/>
          </p:nvPr>
        </p:nvSpPr>
        <p:spPr>
          <a:xfrm>
            <a:off x="399875" y="290325"/>
            <a:ext cx="7936500" cy="4666800"/>
          </a:xfrm>
          <a:prstGeom prst="rect">
            <a:avLst/>
          </a:prstGeom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4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942275" y="119500"/>
            <a:ext cx="7394100" cy="5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34494"/>
              <a:buNone/>
            </a:pPr>
            <a:r>
              <a:rPr lang="en-GB" sz="287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06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363125" y="712450"/>
            <a:ext cx="8301300" cy="4164600"/>
          </a:xfrm>
          <a:prstGeom prst="rect">
            <a:avLst/>
          </a:prstGeom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342900" lvl="0" indent="-342900">
              <a:buFont typeface="Times New Roman" panose="02020603050405020304" pitchFamily="18" charset="0"/>
              <a:buChar char="●"/>
              <a:tabLst>
                <a:tab pos="457200" algn="l"/>
              </a:tabLst>
            </a:pPr>
            <a:r>
              <a:rPr lang="en-US" sz="18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TinyML </a:t>
            </a:r>
            <a:endParaRPr lang="en-IN" sz="1800" b="1" dirty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18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	</a:t>
            </a:r>
            <a:r>
              <a:rPr lang="en-US" sz="14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   </a:t>
            </a:r>
            <a:r>
              <a:rPr lang="en-US" sz="16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challenges </a:t>
            </a:r>
            <a:r>
              <a:rPr lang="en-GB" sz="16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(e.g. Raspberry Pi)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>
              <a:buNone/>
              <a:tabLst>
                <a:tab pos="457200" algn="l"/>
              </a:tabLst>
            </a:pPr>
            <a:endParaRPr lang="en-US" sz="160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0" lvl="0" indent="0">
              <a:buNone/>
              <a:tabLst>
                <a:tab pos="457200" algn="l"/>
              </a:tabLst>
            </a:pP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Times New Roman" panose="02020603050405020304" pitchFamily="18" charset="0"/>
              <a:buChar char="●"/>
              <a:tabLst>
                <a:tab pos="457200" algn="l"/>
              </a:tabLst>
            </a:pPr>
            <a:r>
              <a:rPr lang="en-US" sz="18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Our Approach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Times New Roman" panose="02020603050405020304" pitchFamily="18" charset="0"/>
              <a:buChar char="○"/>
              <a:tabLst>
                <a:tab pos="914400" algn="l"/>
              </a:tabLst>
            </a:pPr>
            <a:r>
              <a:rPr lang="en-US" sz="16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Optimize the efficiency of DNN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Times New Roman" panose="02020603050405020304" pitchFamily="18" charset="0"/>
              <a:buChar char="○"/>
              <a:tabLst>
                <a:tab pos="914400" algn="l"/>
              </a:tabLst>
            </a:pPr>
            <a:r>
              <a:rPr lang="en-US" sz="16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Reducing the number of parameters and FLOPs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Times New Roman" panose="02020603050405020304" pitchFamily="18" charset="0"/>
              <a:buChar char="○"/>
              <a:tabLst>
                <a:tab pos="914400" algn="l"/>
              </a:tabLst>
            </a:pPr>
            <a:r>
              <a:rPr lang="en-US" sz="16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Develop a predictive model</a:t>
            </a:r>
          </a:p>
          <a:p>
            <a:pPr marL="457200" lvl="1" indent="0">
              <a:buNone/>
              <a:tabLst>
                <a:tab pos="914400" algn="l"/>
              </a:tabLst>
            </a:pP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 indent="0">
              <a:buNone/>
              <a:tabLst>
                <a:tab pos="914400" algn="l"/>
              </a:tabLst>
            </a:pP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Times New Roman" panose="02020603050405020304" pitchFamily="18" charset="0"/>
              <a:buChar char="●"/>
              <a:tabLst>
                <a:tab pos="457200" algn="l"/>
              </a:tabLst>
            </a:pPr>
            <a:r>
              <a:rPr lang="en-US" sz="18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Neural Architecture </a:t>
            </a:r>
            <a:r>
              <a: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S</a:t>
            </a:r>
            <a:r>
              <a:rPr lang="en-US" sz="18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earch (NAS)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Times New Roman" panose="02020603050405020304" pitchFamily="18" charset="0"/>
              <a:buChar char="○"/>
              <a:tabLst>
                <a:tab pos="914400" algn="l"/>
              </a:tabLst>
            </a:pPr>
            <a:r>
              <a:rPr lang="en-US" sz="16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Training-free metrics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Times New Roman" panose="02020603050405020304" pitchFamily="18" charset="0"/>
              <a:buChar char="○"/>
              <a:tabLst>
                <a:tab pos="914400" algn="l"/>
              </a:tabLst>
            </a:pPr>
            <a:r>
              <a:rPr lang="en-US" sz="16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Enhancing the design process &amp; identifying efficient architectures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Times New Roman" panose="02020603050405020304" pitchFamily="18" charset="0"/>
              <a:buChar char="○"/>
              <a:tabLst>
                <a:tab pos="914400" algn="l"/>
              </a:tabLst>
            </a:pPr>
            <a:r>
              <a:rPr lang="en-US" sz="16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Different search strategies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638" y="811064"/>
            <a:ext cx="2482125" cy="16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324750" y="64325"/>
            <a:ext cx="75045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Albert Sans SemiBold"/>
                <a:ea typeface="Albert Sans SemiBold"/>
                <a:cs typeface="Albert Sans SemiBold"/>
                <a:sym typeface="Albert Sans SemiBold"/>
              </a:rPr>
              <a:t>            </a:t>
            </a:r>
            <a:r>
              <a:rPr lang="en-GB" sz="26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GB" sz="2377">
                <a:latin typeface="Times New Roman"/>
                <a:ea typeface="Times New Roman"/>
                <a:cs typeface="Times New Roman"/>
                <a:sym typeface="Times New Roman"/>
              </a:rPr>
              <a:t>Visual Wake Words Dataset</a:t>
            </a:r>
            <a:endParaRPr sz="14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324750" y="602150"/>
            <a:ext cx="8494500" cy="435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GB" sz="1700" dirty="0">
                <a:latin typeface="Times New Roman"/>
                <a:ea typeface="Times New Roman"/>
                <a:cs typeface="Times New Roman"/>
                <a:sym typeface="Times New Roman"/>
              </a:rPr>
              <a:t>Designed specifically for vision microcontrollers </a:t>
            </a: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GB" sz="1700" dirty="0">
                <a:latin typeface="Times New Roman"/>
                <a:ea typeface="Times New Roman"/>
                <a:cs typeface="Times New Roman"/>
                <a:sym typeface="Times New Roman"/>
              </a:rPr>
              <a:t>Serves as a standardized measure to assess performance</a:t>
            </a: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GB" sz="1700" dirty="0">
                <a:latin typeface="Times New Roman"/>
                <a:ea typeface="Times New Roman"/>
                <a:cs typeface="Times New Roman"/>
                <a:sym typeface="Times New Roman"/>
              </a:rPr>
              <a:t>Comprises a dataset of 115,000 training and validation samples </a:t>
            </a: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GB" sz="1700" dirty="0">
                <a:latin typeface="Times New Roman"/>
                <a:ea typeface="Times New Roman"/>
                <a:cs typeface="Times New Roman"/>
                <a:sym typeface="Times New Roman"/>
              </a:rPr>
              <a:t>Ideal for devices with constrained computational capabilities</a:t>
            </a: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 dirty="0">
                <a:latin typeface="Urbanist"/>
                <a:ea typeface="Urbanist"/>
                <a:cs typeface="Urbanist"/>
                <a:sym typeface="Urbanist"/>
              </a:rPr>
              <a:t>      </a:t>
            </a:r>
            <a:r>
              <a:rPr lang="en-GB" b="1" dirty="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GB" b="1" dirty="0">
                <a:latin typeface="Urbanist"/>
                <a:ea typeface="Urbanist"/>
                <a:cs typeface="Urbanist"/>
                <a:sym typeface="Urbanist"/>
              </a:rPr>
              <a:t>                        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 b="1" dirty="0">
                <a:latin typeface="Urbanist"/>
                <a:ea typeface="Urbanist"/>
                <a:cs typeface="Urbanist"/>
                <a:sym typeface="Urbanist"/>
              </a:rPr>
              <a:t>                                                                                                         </a:t>
            </a:r>
            <a:endParaRPr sz="1400" b="1" dirty="0">
              <a:latin typeface="Urbanist"/>
              <a:ea typeface="Urbanist"/>
              <a:cs typeface="Urbanist"/>
              <a:sym typeface="Urbanis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 dirty="0">
              <a:latin typeface="Urbanist"/>
              <a:ea typeface="Urbanist"/>
              <a:cs typeface="Urbanist"/>
              <a:sym typeface="Urbanis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b="1" dirty="0">
                <a:latin typeface="Urbanist"/>
                <a:ea typeface="Urbanist"/>
                <a:cs typeface="Urbanist"/>
                <a:sym typeface="Urbanist"/>
              </a:rPr>
              <a:t>                                                         </a:t>
            </a:r>
            <a:endParaRPr b="1" dirty="0"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975" y="2571750"/>
            <a:ext cx="1899176" cy="106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5"/>
          <p:cNvCxnSpPr/>
          <p:nvPr/>
        </p:nvCxnSpPr>
        <p:spPr>
          <a:xfrm>
            <a:off x="3412325" y="2205725"/>
            <a:ext cx="6600" cy="25005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9025" y="2613125"/>
            <a:ext cx="2202549" cy="9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975" y="3737650"/>
            <a:ext cx="1899175" cy="10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9025" y="3737652"/>
            <a:ext cx="2202550" cy="10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 txBox="1"/>
          <p:nvPr/>
        </p:nvSpPr>
        <p:spPr>
          <a:xfrm>
            <a:off x="4100100" y="2027295"/>
            <a:ext cx="1765200" cy="429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60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Annotations regarding object of interest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5"/>
          <p:cNvSpPr txBox="1"/>
          <p:nvPr/>
        </p:nvSpPr>
        <p:spPr>
          <a:xfrm>
            <a:off x="831925" y="2017078"/>
            <a:ext cx="1899300" cy="56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60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COCO dataset </a:t>
            </a:r>
            <a:br>
              <a:rPr lang="en-GB" sz="13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3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annotated image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6" name="Google Shape;156;p15"/>
          <p:cNvCxnSpPr/>
          <p:nvPr/>
        </p:nvCxnSpPr>
        <p:spPr>
          <a:xfrm>
            <a:off x="6546475" y="1163825"/>
            <a:ext cx="3600" cy="36432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5"/>
          <p:cNvSpPr txBox="1"/>
          <p:nvPr/>
        </p:nvSpPr>
        <p:spPr>
          <a:xfrm>
            <a:off x="6871800" y="1650150"/>
            <a:ext cx="1464600" cy="555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60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Wake</a:t>
            </a:r>
            <a:br>
              <a:rPr lang="en-GB" sz="13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3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Words label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15"/>
          <p:cNvSpPr txBox="1"/>
          <p:nvPr/>
        </p:nvSpPr>
        <p:spPr>
          <a:xfrm>
            <a:off x="6830425" y="2780900"/>
            <a:ext cx="1464600" cy="565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600"/>
              </a:spcAft>
              <a:buNone/>
            </a:pPr>
            <a:r>
              <a:rPr lang="en-GB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br>
              <a:rPr lang="en-GB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“Person”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5"/>
          <p:cNvSpPr txBox="1"/>
          <p:nvPr/>
        </p:nvSpPr>
        <p:spPr>
          <a:xfrm>
            <a:off x="7002750" y="3842700"/>
            <a:ext cx="1202700" cy="565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600"/>
              </a:spcAft>
              <a:buNone/>
            </a:pPr>
            <a:r>
              <a:rPr lang="en-GB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br>
              <a:rPr lang="en-GB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“Not person”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>
            <a:spLocks noGrp="1"/>
          </p:cNvSpPr>
          <p:nvPr>
            <p:ph type="title"/>
          </p:nvPr>
        </p:nvSpPr>
        <p:spPr>
          <a:xfrm>
            <a:off x="1231875" y="91925"/>
            <a:ext cx="7104600" cy="6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Model Comparison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1"/>
          </p:nvPr>
        </p:nvSpPr>
        <p:spPr>
          <a:xfrm>
            <a:off x="625125" y="643500"/>
            <a:ext cx="8094600" cy="4164600"/>
          </a:xfrm>
          <a:prstGeom prst="rect">
            <a:avLst/>
          </a:prstGeom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8999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23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578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-GB" sz="6751" dirty="0">
                <a:latin typeface="Times New Roman"/>
                <a:ea typeface="Times New Roman"/>
                <a:cs typeface="Times New Roman"/>
                <a:sym typeface="Times New Roman"/>
              </a:rPr>
              <a:t>MobileNetV3 </a:t>
            </a:r>
            <a:endParaRPr sz="675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675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923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2823" dirty="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GB" sz="5600" dirty="0">
                <a:latin typeface="Times New Roman"/>
                <a:ea typeface="Times New Roman"/>
                <a:cs typeface="Times New Roman"/>
                <a:sym typeface="Times New Roman"/>
              </a:rPr>
              <a:t>       ○   Efficient and lightweight CNN.</a:t>
            </a:r>
            <a:endParaRPr sz="5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5600" dirty="0">
                <a:latin typeface="Times New Roman"/>
                <a:ea typeface="Times New Roman"/>
                <a:cs typeface="Times New Roman"/>
                <a:sym typeface="Times New Roman"/>
              </a:rPr>
              <a:t>         ○   Optimal balance: Accuracy and efficiency.</a:t>
            </a:r>
            <a:endParaRPr sz="5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5600" dirty="0">
                <a:latin typeface="Times New Roman"/>
                <a:ea typeface="Times New Roman"/>
                <a:cs typeface="Times New Roman"/>
                <a:sym typeface="Times New Roman"/>
              </a:rPr>
              <a:t>         ○   Ideal for resource-constrained devices.</a:t>
            </a:r>
            <a:endParaRPr sz="5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23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23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23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3223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6400" dirty="0">
                <a:latin typeface="Times New Roman"/>
                <a:ea typeface="Times New Roman"/>
                <a:cs typeface="Times New Roman"/>
                <a:sym typeface="Times New Roman"/>
              </a:rPr>
              <a:t> ●    Models obtained through neural Architecture Search (NAS)</a:t>
            </a:r>
            <a:endParaRPr sz="6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323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4323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5600" dirty="0">
                <a:latin typeface="Times New Roman"/>
                <a:ea typeface="Times New Roman"/>
                <a:cs typeface="Times New Roman"/>
                <a:sym typeface="Times New Roman"/>
              </a:rPr>
              <a:t>             ○    Random search algorithm</a:t>
            </a:r>
            <a:endParaRPr sz="5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5600" dirty="0">
                <a:latin typeface="Times New Roman"/>
                <a:ea typeface="Times New Roman"/>
                <a:cs typeface="Times New Roman"/>
                <a:sym typeface="Times New Roman"/>
              </a:rPr>
              <a:t>              ○    Evolutionary algorithm</a:t>
            </a:r>
            <a:endParaRPr sz="5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2" name="Google Shape;17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525" y="1051200"/>
            <a:ext cx="3582426" cy="14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 txBox="1"/>
          <p:nvPr/>
        </p:nvSpPr>
        <p:spPr>
          <a:xfrm>
            <a:off x="5410100" y="2698150"/>
            <a:ext cx="2826900" cy="34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       MobileNetV3 Architecture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E29DC-F693-9A61-736C-AAC0BD145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10" y="170481"/>
            <a:ext cx="7972190" cy="581187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MobileNetV3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C12D2-FDA7-4423-1DC7-7B173096B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478" y="805912"/>
            <a:ext cx="8134922" cy="3672838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MobileNetV3 is designed for mobile and embedded devices.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inverted residual blocks to reduce complexity.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architecture incorporates the Hard Swish activation function for efficiency.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supports multiple input resolutions and scales for flexibility.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choices enhance feature representation and information flow.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MobileNetV3 strikes a balance between efficiency and accuracy.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suitable for resource-constrained devices.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AE24E-26C9-F95B-9462-0F92DDB9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81" y="2843939"/>
            <a:ext cx="7170996" cy="194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26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173557" y="-180750"/>
            <a:ext cx="7821900" cy="3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511" dirty="0">
                <a:latin typeface="Times New Roman"/>
                <a:ea typeface="Times New Roman"/>
                <a:cs typeface="Times New Roman"/>
                <a:sym typeface="Times New Roman"/>
              </a:rPr>
              <a:t>Search Space</a:t>
            </a:r>
            <a:endParaRPr sz="251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1"/>
          </p:nvPr>
        </p:nvSpPr>
        <p:spPr>
          <a:xfrm>
            <a:off x="235550" y="618975"/>
            <a:ext cx="8643600" cy="4338300"/>
          </a:xfrm>
          <a:prstGeom prst="rect">
            <a:avLst/>
          </a:prstGeom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  <a:t>Block-based approach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916" dirty="0">
                <a:latin typeface="Times New Roman"/>
                <a:ea typeface="Times New Roman"/>
                <a:cs typeface="Times New Roman"/>
                <a:sym typeface="Times New Roman"/>
              </a:rPr>
              <a:t>○     Convolutional </a:t>
            </a:r>
            <a:endParaRPr sz="1916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916" dirty="0">
                <a:latin typeface="Times New Roman"/>
                <a:ea typeface="Times New Roman"/>
                <a:cs typeface="Times New Roman"/>
                <a:sym typeface="Times New Roman"/>
              </a:rPr>
              <a:t> ○     Depthwise-seperable</a:t>
            </a:r>
            <a:endParaRPr sz="1916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916" dirty="0">
                <a:latin typeface="Times New Roman"/>
                <a:ea typeface="Times New Roman"/>
                <a:cs typeface="Times New Roman"/>
                <a:sym typeface="Times New Roman"/>
              </a:rPr>
              <a:t> ○     Inverted residual</a:t>
            </a:r>
            <a:endParaRPr sz="1916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916" dirty="0">
                <a:latin typeface="Times New Roman"/>
                <a:ea typeface="Times New Roman"/>
                <a:cs typeface="Times New Roman"/>
                <a:sym typeface="Times New Roman"/>
              </a:rPr>
              <a:t> ○     ConvNeXt</a:t>
            </a:r>
            <a:endParaRPr sz="1916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    </a:t>
            </a:r>
            <a:r>
              <a:rPr lang="en-GB" sz="2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 exploration</a:t>
            </a:r>
            <a:endParaRPr sz="2000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</a:t>
            </a:r>
            <a:r>
              <a:rPr lang="en-GB" sz="2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○ </a:t>
            </a:r>
            <a:r>
              <a:rPr lang="en-GB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GB" sz="197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output channels, kernel size, stride, expansion factor</a:t>
            </a:r>
            <a:endParaRPr sz="197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    </a:t>
            </a:r>
            <a:r>
              <a:rPr lang="en-GB" sz="2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Flexibility</a:t>
            </a:r>
            <a:endParaRPr sz="2000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1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○      Block representation (Network Structure Code (NSC))</a:t>
            </a:r>
            <a:endParaRPr sz="221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1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○      Network architecture</a:t>
            </a:r>
            <a:endParaRPr sz="221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1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○      variable-length approach</a:t>
            </a:r>
            <a:endParaRPr sz="221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0" name="Google Shape;1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66875"/>
            <a:ext cx="3940000" cy="21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445850" y="160875"/>
            <a:ext cx="78906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Training-free Metrics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19"/>
          <p:cNvSpPr txBox="1">
            <a:spLocks noGrp="1"/>
          </p:cNvSpPr>
          <p:nvPr>
            <p:ph type="body" idx="1"/>
          </p:nvPr>
        </p:nvSpPr>
        <p:spPr>
          <a:xfrm>
            <a:off x="183850" y="629725"/>
            <a:ext cx="8152500" cy="4040400"/>
          </a:xfrm>
          <a:prstGeom prst="rect">
            <a:avLst/>
          </a:prstGeom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Linear regions and NASWOT score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000" y="1622575"/>
            <a:ext cx="6897949" cy="29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>
            <a:spLocks noGrp="1"/>
          </p:cNvSpPr>
          <p:nvPr>
            <p:ph type="title"/>
          </p:nvPr>
        </p:nvSpPr>
        <p:spPr>
          <a:xfrm>
            <a:off x="621825" y="159325"/>
            <a:ext cx="70389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60">
                <a:latin typeface="Times New Roman"/>
                <a:ea typeface="Times New Roman"/>
                <a:cs typeface="Times New Roman"/>
                <a:sym typeface="Times New Roman"/>
              </a:rPr>
              <a:t>Training-free Metrics</a:t>
            </a:r>
            <a:endParaRPr sz="2260"/>
          </a:p>
        </p:txBody>
      </p:sp>
      <p:sp>
        <p:nvSpPr>
          <p:cNvPr id="193" name="Google Shape;193;p20"/>
          <p:cNvSpPr txBox="1">
            <a:spLocks noGrp="1"/>
          </p:cNvSpPr>
          <p:nvPr>
            <p:ph type="body" idx="1"/>
          </p:nvPr>
        </p:nvSpPr>
        <p:spPr>
          <a:xfrm>
            <a:off x="280375" y="684925"/>
            <a:ext cx="8604600" cy="4178100"/>
          </a:xfrm>
          <a:prstGeom prst="rect">
            <a:avLst/>
          </a:prstGeom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GB" sz="1800" dirty="0">
                <a:latin typeface="Times New Roman" panose="02020603050405020304" pitchFamily="18" charset="0"/>
                <a:ea typeface="Urbanist"/>
                <a:cs typeface="Times New Roman" panose="02020603050405020304" pitchFamily="18" charset="0"/>
                <a:sym typeface="Urbanist"/>
              </a:rPr>
              <a:t>NASWOT - Neural Architecture Search without Training</a:t>
            </a:r>
            <a:endParaRPr sz="1800" dirty="0">
              <a:latin typeface="Times New Roman" panose="02020603050405020304" pitchFamily="18" charset="0"/>
              <a:ea typeface="Urbanist"/>
              <a:cs typeface="Times New Roman" panose="02020603050405020304" pitchFamily="18" charset="0"/>
              <a:sym typeface="Urbanist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-GB" sz="1400" dirty="0">
                <a:latin typeface="Times New Roman" panose="02020603050405020304" pitchFamily="18" charset="0"/>
                <a:ea typeface="Urbanist"/>
                <a:cs typeface="Times New Roman" panose="02020603050405020304" pitchFamily="18" charset="0"/>
                <a:sym typeface="Urbanist"/>
              </a:rPr>
              <a:t>evaluates the expressiveness of an architecture;</a:t>
            </a:r>
            <a:endParaRPr sz="1400" dirty="0">
              <a:latin typeface="Times New Roman" panose="02020603050405020304" pitchFamily="18" charset="0"/>
              <a:ea typeface="Urbanist"/>
              <a:cs typeface="Times New Roman" panose="02020603050405020304" pitchFamily="18" charset="0"/>
              <a:sym typeface="Urbanist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-GB" sz="1400" dirty="0">
                <a:latin typeface="Times New Roman" panose="02020603050405020304" pitchFamily="18" charset="0"/>
                <a:ea typeface="Urbanist"/>
                <a:cs typeface="Times New Roman" panose="02020603050405020304" pitchFamily="18" charset="0"/>
                <a:sym typeface="Urbanist"/>
              </a:rPr>
              <a:t>a rapid assessment of its competitiveness in a matter of seconds</a:t>
            </a:r>
            <a:endParaRPr sz="1400" dirty="0">
              <a:latin typeface="Times New Roman" panose="02020603050405020304" pitchFamily="18" charset="0"/>
              <a:ea typeface="Urbanist"/>
              <a:cs typeface="Times New Roman" panose="02020603050405020304" pitchFamily="18" charset="0"/>
              <a:sym typeface="Urbanist"/>
            </a:endParaRPr>
          </a:p>
          <a:p>
            <a:pPr marL="12001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sz="1400" dirty="0">
              <a:latin typeface="Times New Roman" panose="02020603050405020304" pitchFamily="18" charset="0"/>
              <a:ea typeface="Urbanist"/>
              <a:cs typeface="Times New Roman" panose="02020603050405020304" pitchFamily="18" charset="0"/>
              <a:sym typeface="Urbanist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Courier New" panose="02070309020205020404" pitchFamily="49" charset="0"/>
              <a:buChar char="o"/>
            </a:pPr>
            <a:r>
              <a:rPr lang="en-GB" sz="1600" dirty="0">
                <a:latin typeface="Times New Roman" panose="02020603050405020304" pitchFamily="18" charset="0"/>
                <a:ea typeface="Urbanist"/>
                <a:cs typeface="Times New Roman" panose="02020603050405020304" pitchFamily="18" charset="0"/>
                <a:sym typeface="Urbanist"/>
              </a:rPr>
              <a:t>LogSynflow - Synaptic Flow</a:t>
            </a:r>
            <a:endParaRPr sz="1600" dirty="0">
              <a:latin typeface="Times New Roman" panose="02020603050405020304" pitchFamily="18" charset="0"/>
              <a:ea typeface="Urbanist"/>
              <a:cs typeface="Times New Roman" panose="02020603050405020304" pitchFamily="18" charset="0"/>
              <a:sym typeface="Urbanist"/>
            </a:endParaRPr>
          </a:p>
          <a:p>
            <a:pPr marL="882650" lvl="1" indent="-285750">
              <a:lnSpc>
                <a:spcPct val="100000"/>
              </a:lnSpc>
              <a:spcBef>
                <a:spcPts val="300"/>
              </a:spcBef>
              <a:buSzPts val="1400"/>
            </a:pPr>
            <a:r>
              <a:rPr lang="en-GB" sz="1400" dirty="0">
                <a:latin typeface="Times New Roman" panose="02020603050405020304" pitchFamily="18" charset="0"/>
                <a:ea typeface="Urbanist"/>
                <a:cs typeface="Times New Roman" panose="02020603050405020304" pitchFamily="18" charset="0"/>
                <a:sym typeface="Urbanist"/>
              </a:rPr>
              <a:t> measures the importance of each neuron in the network by quantifying its contribution to the final prediction;</a:t>
            </a:r>
            <a:endParaRPr lang="en-US" sz="1400" dirty="0">
              <a:latin typeface="Times New Roman" panose="02020603050405020304" pitchFamily="18" charset="0"/>
              <a:ea typeface="Urbanist"/>
              <a:cs typeface="Times New Roman" panose="02020603050405020304" pitchFamily="18" charset="0"/>
              <a:sym typeface="Urbanist"/>
            </a:endParaRPr>
          </a:p>
          <a:p>
            <a:pPr marL="882650" lvl="1" indent="-285750">
              <a:lnSpc>
                <a:spcPct val="100000"/>
              </a:lnSpc>
              <a:spcBef>
                <a:spcPts val="300"/>
              </a:spcBef>
              <a:buSzPts val="1400"/>
            </a:pPr>
            <a:r>
              <a:rPr lang="en-US" sz="1400" dirty="0">
                <a:latin typeface="Times New Roman" panose="02020603050405020304" pitchFamily="18" charset="0"/>
                <a:ea typeface="Raleway SemiBold"/>
                <a:cs typeface="Times New Roman" panose="02020603050405020304" pitchFamily="18" charset="0"/>
                <a:sym typeface="Raleway SemiBold"/>
              </a:rPr>
              <a:t>Synflow is designed to rank neural network models based on their saliency, which is computed by taking the derivative of the loss function with respect to model’s parameters</a:t>
            </a:r>
          </a:p>
          <a:p>
            <a:pPr marL="91440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400" dirty="0">
              <a:latin typeface="Urbanist"/>
              <a:ea typeface="Urbanist"/>
              <a:cs typeface="Urbanist"/>
              <a:sym typeface="Urbanist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400" dirty="0"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94" name="Google Shape;1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125" y="3243600"/>
            <a:ext cx="3724275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>
            <a:spLocks noGrp="1"/>
          </p:cNvSpPr>
          <p:nvPr>
            <p:ph type="title"/>
          </p:nvPr>
        </p:nvSpPr>
        <p:spPr>
          <a:xfrm>
            <a:off x="225225" y="133300"/>
            <a:ext cx="81111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Hardware Constraints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2"/>
          <p:cNvSpPr txBox="1">
            <a:spLocks noGrp="1"/>
          </p:cNvSpPr>
          <p:nvPr>
            <p:ph type="body" idx="1"/>
          </p:nvPr>
        </p:nvSpPr>
        <p:spPr>
          <a:xfrm>
            <a:off x="225300" y="629725"/>
            <a:ext cx="8111100" cy="4233300"/>
          </a:xfrm>
          <a:prstGeom prst="rect">
            <a:avLst/>
          </a:prstGeom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-GB" sz="2100" dirty="0">
                <a:latin typeface="Times New Roman"/>
                <a:ea typeface="Times New Roman"/>
                <a:cs typeface="Times New Roman"/>
                <a:sym typeface="Times New Roman"/>
              </a:rPr>
              <a:t>Constraints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4290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sz="1812" dirty="0">
                <a:latin typeface="Times New Roman"/>
                <a:ea typeface="Times New Roman"/>
                <a:cs typeface="Times New Roman"/>
                <a:sym typeface="Times New Roman"/>
              </a:rPr>
              <a:t>       Number of Parameters -:The number of parameters refers to the total count of  learnable  parameters in a machine-learning model, indicating the complexity and storage requirements of the model.</a:t>
            </a:r>
            <a:endParaRPr sz="1812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4290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GB" sz="1764" dirty="0">
                <a:latin typeface="Times New Roman"/>
                <a:ea typeface="Times New Roman"/>
                <a:cs typeface="Times New Roman"/>
                <a:sym typeface="Times New Roman"/>
              </a:rPr>
              <a:t>  Number of FLOPs -: FLOPs (Floating Point Operations) measure the computational complexity of a model, representing the number of floating-point arithmetic operations performed during the model's inference or training.</a:t>
            </a:r>
          </a:p>
          <a:p>
            <a:pPr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64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indent="-285750">
              <a:spcBef>
                <a:spcPts val="120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Optimization Problem: The goal is to optimize the models while staying within the specified hardware limitations.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993</Words>
  <Application>Microsoft Office PowerPoint</Application>
  <PresentationFormat>On-screen Show (16:9)</PresentationFormat>
  <Paragraphs>154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Albert Sans SemiBold</vt:lpstr>
      <vt:lpstr>Arial</vt:lpstr>
      <vt:lpstr>Courier New</vt:lpstr>
      <vt:lpstr>Times New Roman</vt:lpstr>
      <vt:lpstr>Lato</vt:lpstr>
      <vt:lpstr>Urbanist</vt:lpstr>
      <vt:lpstr>Avenir</vt:lpstr>
      <vt:lpstr>Calibri</vt:lpstr>
      <vt:lpstr>Montserrat</vt:lpstr>
      <vt:lpstr>Focus</vt:lpstr>
      <vt:lpstr>     Deep Learning Models on Resource-Constrained Hardware: NAS for Tiny Visual Wake Words    18 July 2023                                                                                                                                                                                                                                   MLDL 2022/2023 307798 Suyash Singh </vt:lpstr>
      <vt:lpstr>Introduction</vt:lpstr>
      <vt:lpstr>              Visual Wake Words Dataset</vt:lpstr>
      <vt:lpstr>Model Comparison</vt:lpstr>
      <vt:lpstr>MobileNetV3 Architecture</vt:lpstr>
      <vt:lpstr>Search Space </vt:lpstr>
      <vt:lpstr>Training-free Metrics</vt:lpstr>
      <vt:lpstr>Training-free Metrics</vt:lpstr>
      <vt:lpstr>Hardware Constraints</vt:lpstr>
      <vt:lpstr>Random Search</vt:lpstr>
      <vt:lpstr>Evolutionary Search</vt:lpstr>
      <vt:lpstr>Architectures</vt:lpstr>
      <vt:lpstr>Results</vt:lpstr>
      <vt:lpstr>Results - Accuracy</vt:lpstr>
      <vt:lpstr>Fitness Function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Deep Learning Models on Resource-Constrained Hardware: NAS for Tiny Visual Wake Words    18 July 2023                                                                                                                                                                                                                                   MLDL 2022/2023 307798 Suyash Singh </dc:title>
  <dc:creator>Suyash Singh</dc:creator>
  <cp:lastModifiedBy>Suyash Singh</cp:lastModifiedBy>
  <cp:revision>14</cp:revision>
  <dcterms:modified xsi:type="dcterms:W3CDTF">2023-07-18T09:03:59Z</dcterms:modified>
</cp:coreProperties>
</file>